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media1.mp4" ContentType="video/unknown"/>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gif>
</file>

<file path=ppt/media/image1.png>
</file>

<file path=ppt/media/image1.tif>
</file>

<file path=ppt/media/image2.gif>
</file>

<file path=ppt/media/image3.gif>
</file>

<file path=ppt/media/image4.gif>
</file>

<file path=ppt/media/image5.gif>
</file>

<file path=ppt/media/image6.gif>
</file>

<file path=ppt/media/image7.gif>
</file>

<file path=ppt/media/image8.gif>
</file>

<file path=ppt/media/image9.gif>
</file>

<file path=ppt/media/media1.mp4>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5600" y="673100"/>
            <a:ext cx="9753600"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169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18300" y="889000"/>
            <a:ext cx="5334000"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gif"/><Relationship Id="rId3" Type="http://schemas.openxmlformats.org/officeDocument/2006/relationships/image" Target="../media/image6.gif"/></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gif"/><Relationship Id="rId3" Type="http://schemas.openxmlformats.org/officeDocument/2006/relationships/image" Target="../media/image8.gif"/></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gif"/></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1.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tif"/></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gif"/><Relationship Id="rId3" Type="http://schemas.openxmlformats.org/officeDocument/2006/relationships/image" Target="../media/image2.gif"/></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gif"/></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gif"/></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Algoritm va ma’lumot strukturalari"/>
          <p:cNvSpPr txBox="1"/>
          <p:nvPr>
            <p:ph type="title"/>
          </p:nvPr>
        </p:nvSpPr>
        <p:spPr>
          <a:prstGeom prst="rect">
            <a:avLst/>
          </a:prstGeom>
        </p:spPr>
        <p:txBody>
          <a:bodyPr/>
          <a:lstStyle/>
          <a:p>
            <a:pPr/>
            <a:r>
              <a:t>Algoritm va ma’lumot strukturalari</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Insertion sort"/>
          <p:cNvSpPr txBox="1"/>
          <p:nvPr>
            <p:ph type="title"/>
          </p:nvPr>
        </p:nvSpPr>
        <p:spPr>
          <a:prstGeom prst="rect">
            <a:avLst/>
          </a:prstGeom>
        </p:spPr>
        <p:txBody>
          <a:bodyPr/>
          <a:lstStyle/>
          <a:p>
            <a:pPr/>
            <a:r>
              <a:t>Insertion sort</a:t>
            </a:r>
          </a:p>
        </p:txBody>
      </p:sp>
      <p:sp>
        <p:nvSpPr>
          <p:cNvPr id="151" name="Bu algoritmda dastlabki element olinadi. Keyingi element esa birinchi element bilan taqqoslangan holda joylashtiriladi. Qolgan barcha elementlar ham shu tartibda o'zidan oldingi elementlar bilan taqqoslagan holda joylashtirib boriladi"/>
          <p:cNvSpPr txBox="1"/>
          <p:nvPr>
            <p:ph type="body" sz="quarter" idx="1"/>
          </p:nvPr>
        </p:nvSpPr>
        <p:spPr>
          <a:xfrm>
            <a:off x="952500" y="2590800"/>
            <a:ext cx="5334000" cy="2908036"/>
          </a:xfrm>
          <a:prstGeom prst="rect">
            <a:avLst/>
          </a:prstGeom>
        </p:spPr>
        <p:txBody>
          <a:bodyPr/>
          <a:lstStyle>
            <a:lvl1pPr marL="294894" indent="-294894" defTabSz="502412">
              <a:spcBef>
                <a:spcPts val="2700"/>
              </a:spcBef>
              <a:defRPr sz="2408"/>
            </a:lvl1pPr>
          </a:lstStyle>
          <a:p>
            <a:pPr/>
            <a:r>
              <a:t>Bu algoritmda dastlabki element olinadi. Keyingi element esa birinchi element bilan taqqoslangan holda joylashtiriladi. Qolgan barcha elementlar ham shu tartibda o'zidan oldingi elementlar bilan taqqoslagan holda joylashtirib boriladi </a:t>
            </a:r>
          </a:p>
        </p:txBody>
      </p:sp>
      <p:pic>
        <p:nvPicPr>
          <p:cNvPr id="152" name="Insertion-sort-example-300px.gif" descr="Insertion-sort-example-300px.gif"/>
          <p:cNvPicPr>
            <a:picLocks noChangeAspect="0"/>
          </p:cNvPicPr>
          <p:nvPr/>
        </p:nvPicPr>
        <p:blipFill>
          <a:blip r:embed="rId2">
            <a:extLst/>
          </a:blip>
          <a:stretch>
            <a:fillRect/>
          </a:stretch>
        </p:blipFill>
        <p:spPr>
          <a:xfrm>
            <a:off x="1135064" y="5676635"/>
            <a:ext cx="5146672" cy="3088003"/>
          </a:xfrm>
          <a:prstGeom prst="rect">
            <a:avLst/>
          </a:prstGeom>
          <a:ln w="12700">
            <a:miter lim="400000"/>
          </a:ln>
        </p:spPr>
      </p:pic>
      <p:pic>
        <p:nvPicPr>
          <p:cNvPr id="153" name="Insertion_sort.gif" descr="Insertion_sort.gif"/>
          <p:cNvPicPr>
            <a:picLocks noChangeAspect="0"/>
          </p:cNvPicPr>
          <p:nvPr/>
        </p:nvPicPr>
        <p:blipFill>
          <a:blip r:embed="rId3">
            <a:extLst/>
          </a:blip>
          <a:stretch>
            <a:fillRect/>
          </a:stretch>
        </p:blipFill>
        <p:spPr>
          <a:xfrm>
            <a:off x="7528934" y="2590799"/>
            <a:ext cx="4017532" cy="628650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election sort"/>
          <p:cNvSpPr txBox="1"/>
          <p:nvPr>
            <p:ph type="title"/>
          </p:nvPr>
        </p:nvSpPr>
        <p:spPr>
          <a:prstGeom prst="rect">
            <a:avLst/>
          </a:prstGeom>
        </p:spPr>
        <p:txBody>
          <a:bodyPr/>
          <a:lstStyle/>
          <a:p>
            <a:pPr/>
            <a:r>
              <a:t>Selection sort</a:t>
            </a:r>
          </a:p>
        </p:txBody>
      </p:sp>
      <p:sp>
        <p:nvSpPr>
          <p:cNvPr id="156" name="Bu tartiblash algoritmida massivni tartiblanmagan qismidan ushbu o'ringa mos keladigan elementni topib uni joylashtirib borishdan iborat"/>
          <p:cNvSpPr txBox="1"/>
          <p:nvPr>
            <p:ph type="body" sz="quarter" idx="1"/>
          </p:nvPr>
        </p:nvSpPr>
        <p:spPr>
          <a:xfrm>
            <a:off x="952500" y="2590800"/>
            <a:ext cx="5334000" cy="2708011"/>
          </a:xfrm>
          <a:prstGeom prst="rect">
            <a:avLst/>
          </a:prstGeom>
        </p:spPr>
        <p:txBody>
          <a:bodyPr/>
          <a:lstStyle/>
          <a:p>
            <a:pPr/>
            <a:r>
              <a:t>Bu tartiblash algoritmida massivni tartiblanmagan qismidan ushbu o'ringa mos keladigan elementni topib uni joylashtirib borishdan iborat</a:t>
            </a:r>
          </a:p>
        </p:txBody>
      </p:sp>
      <p:pic>
        <p:nvPicPr>
          <p:cNvPr id="157" name="Selection_sort_animation.gif" descr="Selection_sort_animation.gif"/>
          <p:cNvPicPr>
            <a:picLocks noChangeAspect="0"/>
          </p:cNvPicPr>
          <p:nvPr/>
        </p:nvPicPr>
        <p:blipFill>
          <a:blip r:embed="rId2">
            <a:extLst/>
          </a:blip>
          <a:stretch>
            <a:fillRect/>
          </a:stretch>
        </p:blipFill>
        <p:spPr>
          <a:xfrm>
            <a:off x="6400800" y="2909622"/>
            <a:ext cx="4683655" cy="4683656"/>
          </a:xfrm>
          <a:prstGeom prst="rect">
            <a:avLst/>
          </a:prstGeom>
          <a:ln w="12700">
            <a:miter lim="400000"/>
          </a:ln>
        </p:spPr>
      </p:pic>
      <p:pic>
        <p:nvPicPr>
          <p:cNvPr id="158" name="Selection-Sort-Animation.gif" descr="Selection-Sort-Animation.gif"/>
          <p:cNvPicPr>
            <a:picLocks noChangeAspect="0"/>
          </p:cNvPicPr>
          <p:nvPr/>
        </p:nvPicPr>
        <p:blipFill>
          <a:blip r:embed="rId3">
            <a:extLst/>
          </a:blip>
          <a:stretch>
            <a:fillRect/>
          </a:stretch>
        </p:blipFill>
        <p:spPr>
          <a:xfrm>
            <a:off x="11198754" y="2912041"/>
            <a:ext cx="1261137" cy="4678818"/>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Quick sort"/>
          <p:cNvSpPr txBox="1"/>
          <p:nvPr>
            <p:ph type="title"/>
          </p:nvPr>
        </p:nvSpPr>
        <p:spPr>
          <a:prstGeom prst="rect">
            <a:avLst/>
          </a:prstGeom>
        </p:spPr>
        <p:txBody>
          <a:bodyPr/>
          <a:lstStyle/>
          <a:p>
            <a:pPr/>
            <a:r>
              <a:t>Quick sort</a:t>
            </a:r>
          </a:p>
        </p:txBody>
      </p:sp>
      <p:sp>
        <p:nvSpPr>
          <p:cNvPr id="161" name="Bu algoritm murakkab algoritmlardan biri bo'lib rekursiya asnossida ishlaydi. Tezkor tartiblash algoritmida avvaliga asos element tanlanadi va undan katta elementlar asosning o'ng tomoniga, undan kichik elementlar esa chap tomonga o'tkaziladi. Asos element sifatida massivning istalgan elementini olish mumkin. Yuqorida aytilgan almashtirishlar bajarilganidan keyin asos elementdan o'ng va chap tomondagi submassivlar uchun ushbu algoritm rekursiv chaqirib yuboriladi"/>
          <p:cNvSpPr txBox="1"/>
          <p:nvPr>
            <p:ph type="body" sz="half" idx="1"/>
          </p:nvPr>
        </p:nvSpPr>
        <p:spPr>
          <a:prstGeom prst="rect">
            <a:avLst/>
          </a:prstGeom>
        </p:spPr>
        <p:txBody>
          <a:bodyPr/>
          <a:lstStyle>
            <a:lvl1pPr marL="312039" indent="-312039" defTabSz="531622">
              <a:spcBef>
                <a:spcPts val="2900"/>
              </a:spcBef>
              <a:defRPr sz="2548"/>
            </a:lvl1pPr>
          </a:lstStyle>
          <a:p>
            <a:pPr/>
            <a:r>
              <a:t>Bu algoritm murakkab algoritmlardan biri bo'lib rekursiya asnossida ishlaydi. Tezkor tartiblash algoritmida avvaliga asos element tanlanadi va undan katta elementlar asosning o'ng tomoniga, undan kichik elementlar esa chap tomonga o'tkaziladi. Asos element sifatida massivning istalgan elementini olish mumkin. Yuqorida aytilgan almashtirishlar bajarilganidan keyin asos elementdan o'ng va chap tomondagi submassivlar uchun ushbu algoritm rekursiv chaqirib yuboriladi</a:t>
            </a:r>
          </a:p>
        </p:txBody>
      </p:sp>
      <p:pic>
        <p:nvPicPr>
          <p:cNvPr id="162" name="Sorting_quicksort_anim.gif" descr="Sorting_quicksort_anim.gif"/>
          <p:cNvPicPr>
            <a:picLocks noChangeAspect="0"/>
          </p:cNvPicPr>
          <p:nvPr/>
        </p:nvPicPr>
        <p:blipFill>
          <a:blip r:embed="rId2">
            <a:extLst/>
          </a:blip>
          <a:stretch>
            <a:fillRect/>
          </a:stretch>
        </p:blipFill>
        <p:spPr>
          <a:xfrm>
            <a:off x="6685375" y="3464949"/>
            <a:ext cx="5668842" cy="4332615"/>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Bonus"/>
          <p:cNvSpPr txBox="1"/>
          <p:nvPr>
            <p:ph type="title"/>
          </p:nvPr>
        </p:nvSpPr>
        <p:spPr>
          <a:prstGeom prst="rect">
            <a:avLst/>
          </a:prstGeom>
        </p:spPr>
        <p:txBody>
          <a:bodyPr/>
          <a:lstStyle/>
          <a:p>
            <a:pPr/>
            <a:r>
              <a:t>Bonus</a:t>
            </a:r>
          </a:p>
        </p:txBody>
      </p:sp>
      <p:pic>
        <p:nvPicPr>
          <p:cNvPr id="165" name="Завораживающая визуализация алгоритмов сортировки.mp4" descr="Завораживающая визуализация алгоритмов сортировки.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1386601" y="2862763"/>
            <a:ext cx="10231598" cy="5755274"/>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49483533" fill="hold"/>
                                        <p:tgtEl>
                                          <p:spTgt spid="165"/>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0">
                <p:cTn id="7" fill="hold" display="0">
                  <p:stCondLst>
                    <p:cond delay="indefinite"/>
                  </p:stCondLst>
                </p:cTn>
                <p:tgtEl>
                  <p:spTgt spid="165"/>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E’tiboringiz uchun rahmat!"/>
          <p:cNvSpPr txBox="1"/>
          <p:nvPr>
            <p:ph type="title"/>
          </p:nvPr>
        </p:nvSpPr>
        <p:spPr>
          <a:prstGeom prst="rect">
            <a:avLst/>
          </a:prstGeom>
        </p:spPr>
        <p:txBody>
          <a:bodyPr/>
          <a:lstStyle>
            <a:lvl1pPr>
              <a:defRPr sz="6500"/>
            </a:lvl1pPr>
          </a:lstStyle>
          <a:p>
            <a:pPr/>
            <a:r>
              <a:t>E’tiboringiz uchun rahmat!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21" name="Image" descr="Image"/>
          <p:cNvPicPr>
            <a:picLocks noChangeAspect="1"/>
          </p:cNvPicPr>
          <p:nvPr>
            <p:ph type="pic" idx="13"/>
          </p:nvPr>
        </p:nvPicPr>
        <p:blipFill>
          <a:blip r:embed="rId2">
            <a:extLst/>
          </a:blip>
          <a:srcRect l="2861" t="0" r="2861" b="0"/>
          <a:stretch>
            <a:fillRect/>
          </a:stretch>
        </p:blipFill>
        <p:spPr>
          <a:xfrm flipH="1">
            <a:off x="6718300" y="2590800"/>
            <a:ext cx="5334000" cy="6286500"/>
          </a:xfrm>
          <a:prstGeom prst="rect">
            <a:avLst/>
          </a:prstGeom>
        </p:spPr>
      </p:pic>
      <p:sp>
        <p:nvSpPr>
          <p:cNvPr id="122" name="Algoritm"/>
          <p:cNvSpPr txBox="1"/>
          <p:nvPr>
            <p:ph type="title"/>
          </p:nvPr>
        </p:nvSpPr>
        <p:spPr>
          <a:prstGeom prst="rect">
            <a:avLst/>
          </a:prstGeom>
        </p:spPr>
        <p:txBody>
          <a:bodyPr/>
          <a:lstStyle/>
          <a:p>
            <a:pPr/>
            <a:r>
              <a:t>Algoritm</a:t>
            </a:r>
          </a:p>
        </p:txBody>
      </p:sp>
      <p:sp>
        <p:nvSpPr>
          <p:cNvPr id="123" name="Algoritm - berilgan natijaga erishish uchun qilinishi kerak boʻlgan aniq koʻrsatmalar ketma-ketligi.…"/>
          <p:cNvSpPr txBox="1"/>
          <p:nvPr>
            <p:ph type="body" sz="half" idx="1"/>
          </p:nvPr>
        </p:nvSpPr>
        <p:spPr>
          <a:prstGeom prst="rect">
            <a:avLst/>
          </a:prstGeom>
        </p:spPr>
        <p:txBody>
          <a:bodyPr/>
          <a:lstStyle/>
          <a:p>
            <a:pPr marL="360045" indent="-360045" defTabSz="473201">
              <a:spcBef>
                <a:spcPts val="3400"/>
              </a:spcBef>
              <a:defRPr sz="2268"/>
            </a:pPr>
            <a:r>
              <a:rPr b="1"/>
              <a:t>Algoritm</a:t>
            </a:r>
            <a:r>
              <a:t> - berilgan natijaga erishish uchun qilinishi kerak boʻlgan aniq koʻrsatmalar ketma-ketligi.</a:t>
            </a:r>
          </a:p>
          <a:p>
            <a:pPr marL="360045" indent="-360045" defTabSz="473201">
              <a:spcBef>
                <a:spcPts val="3400"/>
              </a:spcBef>
              <a:defRPr sz="2268"/>
            </a:pPr>
            <a:r>
              <a:rPr b="1"/>
              <a:t>Algoritm</a:t>
            </a:r>
            <a:r>
              <a:t> keng maʼnoda faqat kompyuterga oid atama boʻlmay, balki unda berilgan koʻrsatmalarni bajara oluvchi har qanday narsaga oiddir.</a:t>
            </a:r>
          </a:p>
          <a:p>
            <a:pPr marL="360045" indent="-360045" defTabSz="473201">
              <a:spcBef>
                <a:spcPts val="3400"/>
              </a:spcBef>
              <a:defRPr sz="2268"/>
            </a:pPr>
            <a:r>
              <a:rPr b="1"/>
              <a:t>Algoritm</a:t>
            </a:r>
            <a:r>
              <a:t> atamasi bobokalonimiz </a:t>
            </a:r>
            <a:r>
              <a:rPr b="1"/>
              <a:t>Abu Abdulloh Muhammad ibn Muso al-Xorazmiy </a:t>
            </a:r>
            <a:r>
              <a:t>ismlarining ismi bilan bog’liq bo’lib, uning lotinlashishidir.</a:t>
            </a:r>
          </a:p>
          <a:p>
            <a:pPr lvl="6" marL="0" indent="1110996" algn="r" defTabSz="473201">
              <a:spcBef>
                <a:spcPts val="3400"/>
              </a:spcBef>
              <a:buSzTx/>
              <a:buNone/>
              <a:defRPr sz="2268"/>
            </a:pPr>
            <a:r>
              <a:t>(Wikipedia)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5" name="Algoritmlar"/>
          <p:cNvSpPr txBox="1"/>
          <p:nvPr>
            <p:ph type="title"/>
          </p:nvPr>
        </p:nvSpPr>
        <p:spPr>
          <a:prstGeom prst="rect">
            <a:avLst/>
          </a:prstGeom>
        </p:spPr>
        <p:txBody>
          <a:bodyPr/>
          <a:lstStyle/>
          <a:p>
            <a:pPr/>
            <a:r>
              <a:t>Algoritmlar</a:t>
            </a:r>
          </a:p>
        </p:txBody>
      </p:sp>
      <p:sp>
        <p:nvSpPr>
          <p:cNvPr id="126" name="Algoritmlar chiziqli, tarmoqlanuvchi va takrorlanuvchi kabi turlarga ajratiladi ammo amalda bu uchala tip bir-biridan alohida holda deyarli uchramaydi…"/>
          <p:cNvSpPr txBox="1"/>
          <p:nvPr>
            <p:ph type="body" idx="1"/>
          </p:nvPr>
        </p:nvSpPr>
        <p:spPr>
          <a:prstGeom prst="rect">
            <a:avLst/>
          </a:prstGeom>
        </p:spPr>
        <p:txBody>
          <a:bodyPr/>
          <a:lstStyle/>
          <a:p>
            <a:pPr/>
            <a:r>
              <a:t>Algoritmlar </a:t>
            </a:r>
            <a:r>
              <a:rPr b="1"/>
              <a:t>chiziqli</a:t>
            </a:r>
            <a:r>
              <a:t>, </a:t>
            </a:r>
            <a:r>
              <a:rPr b="1"/>
              <a:t>tarmoqlanuvchi</a:t>
            </a:r>
            <a:r>
              <a:t> va </a:t>
            </a:r>
            <a:r>
              <a:rPr b="1"/>
              <a:t>takrorlanuvchi</a:t>
            </a:r>
            <a:r>
              <a:t> kabi turlarga ajratiladi ammo amalda bu uchala tip bir-biridan alohida holda deyarli uchramaydi</a:t>
            </a:r>
          </a:p>
          <a:p>
            <a:pPr/>
            <a:r>
              <a:t>Algoritmlar murakkabligi ularni bajarishda amalga oshiriladigan operatsiyalar soni, talab qilingan xotiraga nisbata alohida-alohida maxsus O-notatsiya bo’yicha bahonaladi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 name="List (Ro’yhat)  ma’lumotlar strukturasi"/>
          <p:cNvSpPr txBox="1"/>
          <p:nvPr>
            <p:ph type="title"/>
          </p:nvPr>
        </p:nvSpPr>
        <p:spPr>
          <a:prstGeom prst="rect">
            <a:avLst/>
          </a:prstGeom>
        </p:spPr>
        <p:txBody>
          <a:bodyPr/>
          <a:lstStyle/>
          <a:p>
            <a:pPr defTabSz="484886">
              <a:defRPr sz="6640"/>
            </a:pPr>
            <a:r>
              <a:t>List (Ro’yhat) </a:t>
            </a:r>
            <a:br/>
            <a:r>
              <a:t>ma’lumotlar strukturasi</a:t>
            </a:r>
          </a:p>
        </p:txBody>
      </p:sp>
      <p:sp>
        <p:nvSpPr>
          <p:cNvPr id="129" name="Ushbu ma’lumotlar strukturasi o’lchami dinamik kengayadigan massivdir…"/>
          <p:cNvSpPr txBox="1"/>
          <p:nvPr>
            <p:ph type="body" idx="1"/>
          </p:nvPr>
        </p:nvSpPr>
        <p:spPr>
          <a:prstGeom prst="rect">
            <a:avLst/>
          </a:prstGeom>
        </p:spPr>
        <p:txBody>
          <a:bodyPr/>
          <a:lstStyle/>
          <a:p>
            <a:pPr/>
            <a:r>
              <a:t>Ushbu ma’lumotlar strukturasi o’lchami dinamik kengayadigan massivdir</a:t>
            </a:r>
          </a:p>
          <a:p>
            <a:pPr/>
            <a:r>
              <a:t>Matematikada list ketma-ketliklarga mos keladi</a:t>
            </a:r>
          </a:p>
          <a:p>
            <a:pPr/>
            <a:r>
              <a:t>List ma’lumotlar kop yoziladigan va ketma-ket o’qiladigan holatlarda ishlatish uchun mo’ljallangan</a:t>
            </a:r>
          </a:p>
          <a:p>
            <a:pPr/>
            <a:r>
              <a:t>Listda ma’lumotlar takrorlanishi mumkin</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1" name="Saralash algoritmlari"/>
          <p:cNvSpPr txBox="1"/>
          <p:nvPr>
            <p:ph type="title"/>
          </p:nvPr>
        </p:nvSpPr>
        <p:spPr>
          <a:prstGeom prst="rect">
            <a:avLst/>
          </a:prstGeom>
        </p:spPr>
        <p:txBody>
          <a:bodyPr/>
          <a:lstStyle/>
          <a:p>
            <a:pPr/>
            <a:r>
              <a:t>Saralash algoritmlari</a:t>
            </a:r>
          </a:p>
        </p:txBody>
      </p:sp>
      <p:sp>
        <p:nvSpPr>
          <p:cNvPr id="132" name="Saralash algoritmlari ma’lumotlarni zarur tartibda joylashtirish uchun qo’llaniladi…"/>
          <p:cNvSpPr txBox="1"/>
          <p:nvPr>
            <p:ph type="body" idx="1"/>
          </p:nvPr>
        </p:nvSpPr>
        <p:spPr>
          <a:prstGeom prst="rect">
            <a:avLst/>
          </a:prstGeom>
        </p:spPr>
        <p:txBody>
          <a:bodyPr/>
          <a:lstStyle/>
          <a:p>
            <a:pPr marL="431165" indent="-431165" defTabSz="566674">
              <a:spcBef>
                <a:spcPts val="4000"/>
              </a:spcBef>
              <a:defRPr sz="3104"/>
            </a:pPr>
            <a:r>
              <a:t>Saralash algoritmlari ma’lumotlarni zarur tartibda joylashtirish uchun qo’llaniladi</a:t>
            </a:r>
          </a:p>
          <a:p>
            <a:pPr marL="431165" indent="-431165" defTabSz="566674">
              <a:spcBef>
                <a:spcPts val="4000"/>
              </a:spcBef>
              <a:defRPr sz="3104"/>
            </a:pPr>
            <a:r>
              <a:t>Ma’lumotlar bir nechta maydonlardan tarkib topgan holatlarda ushbu maydonlardan saralashda foydalaniladigani </a:t>
            </a:r>
            <a:r>
              <a:rPr b="1"/>
              <a:t>saralash kaliti</a:t>
            </a:r>
            <a:r>
              <a:t> deyiladi</a:t>
            </a:r>
          </a:p>
          <a:p>
            <a:pPr marL="431165" indent="-431165" defTabSz="566674">
              <a:spcBef>
                <a:spcPts val="4000"/>
              </a:spcBef>
              <a:defRPr sz="3104"/>
            </a:pPr>
            <a:r>
              <a:t>Saralash algoritmlari </a:t>
            </a:r>
            <a:r>
              <a:rPr b="1"/>
              <a:t>barqaror </a:t>
            </a:r>
            <a:r>
              <a:t>va </a:t>
            </a:r>
            <a:r>
              <a:rPr b="1"/>
              <a:t>nobarqaror</a:t>
            </a:r>
            <a:r>
              <a:t> bo’ladi</a:t>
            </a:r>
          </a:p>
          <a:p>
            <a:pPr marL="431165" indent="-431165" defTabSz="566674">
              <a:spcBef>
                <a:spcPts val="4000"/>
              </a:spcBef>
              <a:defRPr b="1" sz="3104"/>
            </a:pPr>
            <a:r>
              <a:t>Barqaror </a:t>
            </a:r>
            <a:r>
              <a:rPr b="0"/>
              <a:t>saralash algoritmlarida bir xil qiymatli saralash kalitiga ega bo’lgan elementlarni kirishdagi tartibi saqlanadi. </a:t>
            </a:r>
            <a:r>
              <a:t>Nobarqaror</a:t>
            </a:r>
            <a:r>
              <a:rPr b="0"/>
              <a:t>larda esa bu tartib saqlanishi kafolatlanmagan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4" name="Saralash algortimlari"/>
          <p:cNvSpPr txBox="1"/>
          <p:nvPr>
            <p:ph type="title"/>
          </p:nvPr>
        </p:nvSpPr>
        <p:spPr>
          <a:prstGeom prst="rect">
            <a:avLst/>
          </a:prstGeom>
        </p:spPr>
        <p:txBody>
          <a:bodyPr/>
          <a:lstStyle/>
          <a:p>
            <a:pPr/>
            <a:r>
              <a:t>Saralash algortimlari</a:t>
            </a:r>
          </a:p>
        </p:txBody>
      </p:sp>
      <p:sp>
        <p:nvSpPr>
          <p:cNvPr id="135" name="Quyida bir nechta algoritmlar haqida ma’lumotlar keltirilgan. Ular:…"/>
          <p:cNvSpPr txBox="1"/>
          <p:nvPr>
            <p:ph type="body" idx="1"/>
          </p:nvPr>
        </p:nvSpPr>
        <p:spPr>
          <a:prstGeom prst="rect">
            <a:avLst/>
          </a:prstGeom>
        </p:spPr>
        <p:txBody>
          <a:bodyPr/>
          <a:lstStyle/>
          <a:p>
            <a:pPr marL="400050" indent="-400050" defTabSz="525779">
              <a:spcBef>
                <a:spcPts val="3700"/>
              </a:spcBef>
              <a:defRPr sz="2880"/>
            </a:pPr>
            <a:r>
              <a:t>Quyida bir nechta algoritmlar haqida ma’lumotlar keltirilgan. Ular:</a:t>
            </a:r>
          </a:p>
          <a:p>
            <a:pPr lvl="1" marL="1143000" indent="-571500" defTabSz="525779">
              <a:spcBef>
                <a:spcPts val="3700"/>
              </a:spcBef>
              <a:buSzPct val="100000"/>
              <a:buAutoNum type="alphaUcPeriod" startAt="1"/>
              <a:defRPr sz="2880"/>
            </a:pPr>
            <a:r>
              <a:t>Bubble sort (pufakchali tartiblash) algoritmi </a:t>
            </a:r>
          </a:p>
          <a:p>
            <a:pPr lvl="1" marL="1143000" indent="-571500" defTabSz="525779">
              <a:spcBef>
                <a:spcPts val="3700"/>
              </a:spcBef>
              <a:buSzPct val="100000"/>
              <a:buAutoNum type="alphaUcPeriod" startAt="1"/>
              <a:defRPr sz="2880"/>
            </a:pPr>
            <a:r>
              <a:t>Cocktail sort (aralashtirish orqali tartiblash) algoritmi</a:t>
            </a:r>
          </a:p>
          <a:p>
            <a:pPr lvl="1" marL="1143000" indent="-571500" defTabSz="525779">
              <a:spcBef>
                <a:spcPts val="3700"/>
              </a:spcBef>
              <a:buSzPct val="100000"/>
              <a:buAutoNum type="alphaUcPeriod" startAt="1"/>
              <a:defRPr sz="2880"/>
            </a:pPr>
            <a:r>
              <a:t>Comb sort (tarash yo’li bilan tartiblash) algoritmi</a:t>
            </a:r>
          </a:p>
          <a:p>
            <a:pPr lvl="1" marL="1143000" indent="-571500" defTabSz="525779">
              <a:spcBef>
                <a:spcPts val="3700"/>
              </a:spcBef>
              <a:buSzPct val="100000"/>
              <a:buAutoNum type="alphaUcPeriod" startAt="1"/>
              <a:defRPr sz="2880"/>
            </a:pPr>
            <a:r>
              <a:t>Insertion sort (orasiga qo’yish orqali tartiblash) algoritmi</a:t>
            </a:r>
          </a:p>
          <a:p>
            <a:pPr lvl="1" marL="1143000" indent="-571500" defTabSz="525779">
              <a:spcBef>
                <a:spcPts val="3700"/>
              </a:spcBef>
              <a:buSzPct val="100000"/>
              <a:buAutoNum type="alphaUcPeriod" startAt="1"/>
              <a:defRPr sz="2880"/>
            </a:pPr>
            <a:r>
              <a:t>Selection sort (tanlash you’ll bilan tartiblash) algoritmi</a:t>
            </a:r>
          </a:p>
          <a:p>
            <a:pPr lvl="1" marL="1143000" indent="-571500" defTabSz="525779">
              <a:spcBef>
                <a:spcPts val="3700"/>
              </a:spcBef>
              <a:buSzPct val="100000"/>
              <a:buAutoNum type="alphaUcPeriod" startAt="1"/>
              <a:defRPr sz="2880"/>
            </a:pPr>
            <a:r>
              <a:t>Quick sort (tezkor tartiblash) algoritmi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Bubble sort"/>
          <p:cNvSpPr txBox="1"/>
          <p:nvPr>
            <p:ph type="title"/>
          </p:nvPr>
        </p:nvSpPr>
        <p:spPr>
          <a:prstGeom prst="rect">
            <a:avLst/>
          </a:prstGeom>
        </p:spPr>
        <p:txBody>
          <a:bodyPr/>
          <a:lstStyle/>
          <a:p>
            <a:pPr/>
            <a:r>
              <a:t>Bubble sort</a:t>
            </a:r>
          </a:p>
        </p:txBody>
      </p:sp>
      <p:sp>
        <p:nvSpPr>
          <p:cNvPr id="138" name="Bu algoritmda elementlar yonma-yon turgan boshqa elementlar bilan taqqoslanadi va lozim topilsa o'rinlari almashtiriladi. Xuddi shu tarzda N - 1 martagacha davom etiladi. Agar almashtirish amalga oshirilishi lozim bo'lgan elementlar qolmasa demak massiv to'la tartiblangan bo'ladi"/>
          <p:cNvSpPr txBox="1"/>
          <p:nvPr>
            <p:ph type="body" sz="half" idx="1"/>
          </p:nvPr>
        </p:nvSpPr>
        <p:spPr>
          <a:prstGeom prst="rect">
            <a:avLst/>
          </a:prstGeom>
        </p:spPr>
        <p:txBody>
          <a:bodyPr/>
          <a:lstStyle/>
          <a:p>
            <a:pPr/>
            <a:r>
              <a:t>Bu algoritmda elementlar yonma-yon turgan boshqa elementlar bilan taqqoslanadi va lozim topilsa o'rinlari almashtiriladi. Xuddi shu tarzda N - 1 martagacha davom etiladi. Agar almashtirish amalga oshirilishi lozim bo'lgan elementlar qolmasa demak massiv to'la tartiblangan bo'ladi</a:t>
            </a:r>
          </a:p>
        </p:txBody>
      </p:sp>
      <p:pic>
        <p:nvPicPr>
          <p:cNvPr id="139" name="bubble_sort.gif" descr="bubble_sort.gif"/>
          <p:cNvPicPr>
            <a:picLocks noChangeAspect="0"/>
          </p:cNvPicPr>
          <p:nvPr/>
        </p:nvPicPr>
        <p:blipFill>
          <a:blip r:embed="rId2">
            <a:extLst/>
          </a:blip>
          <a:stretch>
            <a:fillRect/>
          </a:stretch>
        </p:blipFill>
        <p:spPr>
          <a:xfrm>
            <a:off x="6866466" y="1949449"/>
            <a:ext cx="5334001" cy="3200401"/>
          </a:xfrm>
          <a:prstGeom prst="rect">
            <a:avLst/>
          </a:prstGeom>
          <a:ln w="12700">
            <a:miter lim="400000"/>
          </a:ln>
        </p:spPr>
      </p:pic>
      <p:pic>
        <p:nvPicPr>
          <p:cNvPr id="140" name="Bubble_sort_animation.gif" descr="Bubble_sort_animation.gif"/>
          <p:cNvPicPr>
            <a:picLocks noChangeAspect="0"/>
          </p:cNvPicPr>
          <p:nvPr/>
        </p:nvPicPr>
        <p:blipFill>
          <a:blip r:embed="rId3">
            <a:extLst/>
          </a:blip>
          <a:stretch>
            <a:fillRect/>
          </a:stretch>
        </p:blipFill>
        <p:spPr>
          <a:xfrm>
            <a:off x="7150500" y="4574116"/>
            <a:ext cx="4765933" cy="4034022"/>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Cocktail sort"/>
          <p:cNvSpPr txBox="1"/>
          <p:nvPr>
            <p:ph type="title"/>
          </p:nvPr>
        </p:nvSpPr>
        <p:spPr>
          <a:prstGeom prst="rect">
            <a:avLst/>
          </a:prstGeom>
        </p:spPr>
        <p:txBody>
          <a:bodyPr/>
          <a:lstStyle/>
          <a:p>
            <a:pPr/>
            <a:r>
              <a:t>Cocktail sort</a:t>
            </a:r>
          </a:p>
        </p:txBody>
      </p:sp>
      <p:sp>
        <p:nvSpPr>
          <p:cNvPr id="143" name="Bu algoritm pufakchali tartiblash algoritmini xususiy xolatlaridan biri bo'lib tartiblash yo'nalishi ikki taraflama ekanligi bilan farq qiladi"/>
          <p:cNvSpPr txBox="1"/>
          <p:nvPr>
            <p:ph type="body" sz="half" idx="1"/>
          </p:nvPr>
        </p:nvSpPr>
        <p:spPr>
          <a:prstGeom prst="rect">
            <a:avLst/>
          </a:prstGeom>
        </p:spPr>
        <p:txBody>
          <a:bodyPr/>
          <a:lstStyle/>
          <a:p>
            <a:pPr/>
            <a:r>
              <a:t>Bu algoritm pufakchali tartiblash algoritmini xususiy xolatlaridan biri bo'lib tartiblash yo'nalishi ikki taraflama ekanligi bilan farq qiladi</a:t>
            </a:r>
          </a:p>
        </p:txBody>
      </p:sp>
      <p:pic>
        <p:nvPicPr>
          <p:cNvPr id="144" name="Sorting_shaker_sort_anim.gif" descr="Sorting_shaker_sort_anim.gif"/>
          <p:cNvPicPr>
            <a:picLocks noChangeAspect="0"/>
          </p:cNvPicPr>
          <p:nvPr/>
        </p:nvPicPr>
        <p:blipFill>
          <a:blip r:embed="rId2">
            <a:extLst/>
          </a:blip>
          <a:stretch>
            <a:fillRect/>
          </a:stretch>
        </p:blipFill>
        <p:spPr>
          <a:xfrm>
            <a:off x="6564715" y="3117117"/>
            <a:ext cx="5641170" cy="523386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Comb sort"/>
          <p:cNvSpPr txBox="1"/>
          <p:nvPr>
            <p:ph type="title"/>
          </p:nvPr>
        </p:nvSpPr>
        <p:spPr>
          <a:prstGeom prst="rect">
            <a:avLst/>
          </a:prstGeom>
        </p:spPr>
        <p:txBody>
          <a:bodyPr/>
          <a:lstStyle/>
          <a:p>
            <a:pPr/>
            <a:r>
              <a:t>Comb sort</a:t>
            </a:r>
          </a:p>
        </p:txBody>
      </p:sp>
      <p:sp>
        <p:nvSpPr>
          <p:cNvPr id="147" name="Bu algoritm pufakchali tartiblash algoritmini xususiy holatlaridan biri hisoblanadi. Bunda kiruvchi massiv uzunligida oraliq olib huddi pufakchali tartiblash kabi ikkala element taqqoslanadi va agar lozim topilsa o'rinlari almashtirladi. Har bir sikl davomida oraliq maxsus koeffitsientga kamaytirilib boriladi"/>
          <p:cNvSpPr txBox="1"/>
          <p:nvPr>
            <p:ph type="body" sz="half" idx="1"/>
          </p:nvPr>
        </p:nvSpPr>
        <p:spPr>
          <a:prstGeom prst="rect">
            <a:avLst/>
          </a:prstGeom>
        </p:spPr>
        <p:txBody>
          <a:bodyPr/>
          <a:lstStyle/>
          <a:p>
            <a:pPr/>
            <a:r>
              <a:t>Bu algoritm pufakchali tartiblash algoritmini xususiy holatlaridan biri hisoblanadi. Bunda kiruvchi massiv uzunligida oraliq olib huddi pufakchali tartiblash kabi ikkala element taqqoslanadi va agar lozim topilsa o'rinlari almashtirladi. Har bir sikl davomida oraliq maxsus koeffitsientga kamaytirilib boriladi</a:t>
            </a:r>
          </a:p>
        </p:txBody>
      </p:sp>
      <p:pic>
        <p:nvPicPr>
          <p:cNvPr id="148" name="Comb_sort_demo.gif" descr="Comb_sort_demo.gif"/>
          <p:cNvPicPr>
            <a:picLocks noChangeAspect="0"/>
          </p:cNvPicPr>
          <p:nvPr/>
        </p:nvPicPr>
        <p:blipFill>
          <a:blip r:embed="rId2">
            <a:extLst/>
          </a:blip>
          <a:stretch>
            <a:fillRect/>
          </a:stretch>
        </p:blipFill>
        <p:spPr>
          <a:xfrm>
            <a:off x="6801641" y="3265647"/>
            <a:ext cx="5167318" cy="4936806"/>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